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  <p:sldMasterId id="2147483679" r:id="rId5"/>
    <p:sldMasterId id="2147483680" r:id="rId6"/>
    <p:sldMasterId id="2147483681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</p:sldIdLst>
  <p:sldSz cy="5143500" cx="9144000"/>
  <p:notesSz cx="6858000" cy="9144000"/>
  <p:embeddedFontLst>
    <p:embeddedFont>
      <p:font typeface="Geo"/>
      <p:regular r:id="rId29"/>
      <p: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5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Geo-regular.fntdata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30" Type="http://schemas.openxmlformats.org/officeDocument/2006/relationships/font" Target="fonts/Geo-italic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12b6f6efa0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5" name="Google Shape;175;g112b6f6efa0_2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11cd2fdf5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11cd2fdf5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11cd2fdf5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11cd2fdf5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11cd2fdf5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11cd2fdf5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11cd2fdf5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11cd2fdf5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0e068f24a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2" name="Google Shape;282;g10e068f24a9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11cd2fdf5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11cd2fdf5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11cd2fdf5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11cd2fdf5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11cd2fdf5e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11cd2fdf5e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11cd2fdf5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11cd2fdf5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11cd2fdf5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11cd2fdf5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e068f24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4" name="Google Shape;184;g10e068f24a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11cd2fdf5e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11cd2fdf5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2b6f6efa0_2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5" name="Google Shape;195;g112b6f6efa0_2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2b6f6efa0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8" name="Google Shape;208;g112b6f6efa0_2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12b6f6efa0_2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112b6f6efa0_2_11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12b6f6efa0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112b6f6efa0_2_11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2b6f6efa0_2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112b6f6efa0_2_16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0e068f24a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6" name="Google Shape;236;g10e068f24a9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1cc6d5c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11cc6d5c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 txBox="1"/>
          <p:nvPr>
            <p:ph type="ctrTitle"/>
          </p:nvPr>
        </p:nvSpPr>
        <p:spPr>
          <a:xfrm>
            <a:off x="822960" y="569214"/>
            <a:ext cx="7543800" cy="267462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  <a:defRPr sz="6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825038" y="3483864"/>
            <a:ext cx="7543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sz="1500"/>
            </a:lvl4pPr>
            <a:lvl5pPr lvl="4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sz="15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62" name="Google Shape;62;p14"/>
          <p:cNvCxnSpPr/>
          <p:nvPr/>
        </p:nvCxnSpPr>
        <p:spPr>
          <a:xfrm>
            <a:off x="905743" y="3356056"/>
            <a:ext cx="740664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4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solidFill>
          <a:srgbClr val="DDDD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822960" y="569214"/>
            <a:ext cx="7543800" cy="267462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  <a:defRPr b="0" sz="6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822960" y="3497580"/>
            <a:ext cx="7543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78" name="Google Shape;78;p16"/>
          <p:cNvCxnSpPr/>
          <p:nvPr/>
        </p:nvCxnSpPr>
        <p:spPr>
          <a:xfrm>
            <a:off x="905743" y="3363849"/>
            <a:ext cx="740664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9" name="Google Shape;79;p16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822960" y="1581151"/>
            <a:ext cx="7543800" cy="28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bg>
      <p:bgPr>
        <a:solidFill>
          <a:srgbClr val="DDDD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8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bg>
      <p:bgPr>
        <a:solidFill>
          <a:srgbClr val="DDDD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/>
          <p:nvPr/>
        </p:nvSpPr>
        <p:spPr>
          <a:xfrm>
            <a:off x="0" y="3433763"/>
            <a:ext cx="9141619" cy="170973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9"/>
          <p:cNvSpPr/>
          <p:nvPr>
            <p:ph idx="2" type="pic"/>
          </p:nvPr>
        </p:nvSpPr>
        <p:spPr>
          <a:xfrm>
            <a:off x="11" y="0"/>
            <a:ext cx="9143989" cy="3433762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822959" y="3599522"/>
            <a:ext cx="7585234" cy="55776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68575" spcFirstLastPara="1" rIns="68575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Geo"/>
              <a:buNone/>
              <a:defRPr b="0" sz="27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822959" y="4286250"/>
            <a:ext cx="7584948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98" name="Google Shape;98;p19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bg>
      <p:bgPr>
        <a:solidFill>
          <a:srgbClr val="DDDD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/>
          <p:nvPr/>
        </p:nvSpPr>
        <p:spPr>
          <a:xfrm>
            <a:off x="12" y="0"/>
            <a:ext cx="3490722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0"/>
          <p:cNvSpPr txBox="1"/>
          <p:nvPr>
            <p:ph type="title"/>
          </p:nvPr>
        </p:nvSpPr>
        <p:spPr>
          <a:xfrm>
            <a:off x="482600" y="589787"/>
            <a:ext cx="2638175" cy="157048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Geo"/>
              <a:buNone/>
              <a:defRPr b="0" sz="27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4094238" y="609599"/>
            <a:ext cx="4446258" cy="39710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2" type="body"/>
          </p:nvPr>
        </p:nvSpPr>
        <p:spPr>
          <a:xfrm>
            <a:off x="482599" y="2282288"/>
            <a:ext cx="2638175" cy="229837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06" name="Google Shape;106;p20"/>
          <p:cNvSpPr txBox="1"/>
          <p:nvPr>
            <p:ph idx="10" type="dt"/>
          </p:nvPr>
        </p:nvSpPr>
        <p:spPr>
          <a:xfrm>
            <a:off x="482598" y="4834890"/>
            <a:ext cx="263817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1" type="ftr"/>
          </p:nvPr>
        </p:nvSpPr>
        <p:spPr>
          <a:xfrm>
            <a:off x="4094237" y="4834890"/>
            <a:ext cx="400051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822960" y="1543050"/>
            <a:ext cx="3479802" cy="5522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  <a:defRPr b="0" sz="15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112" name="Google Shape;112;p21"/>
          <p:cNvSpPr txBox="1"/>
          <p:nvPr>
            <p:ph idx="2" type="body"/>
          </p:nvPr>
        </p:nvSpPr>
        <p:spPr>
          <a:xfrm>
            <a:off x="822960" y="2218706"/>
            <a:ext cx="3479802" cy="218311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3" type="body"/>
          </p:nvPr>
        </p:nvSpPr>
        <p:spPr>
          <a:xfrm>
            <a:off x="4886958" y="1543050"/>
            <a:ext cx="3479802" cy="5522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  <a:defRPr b="0" sz="15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114" name="Google Shape;114;p21"/>
          <p:cNvSpPr txBox="1"/>
          <p:nvPr>
            <p:ph idx="4" type="body"/>
          </p:nvPr>
        </p:nvSpPr>
        <p:spPr>
          <a:xfrm>
            <a:off x="4886958" y="2218705"/>
            <a:ext cx="3479802" cy="218311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822960" y="1590675"/>
            <a:ext cx="3479802" cy="281114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2" type="body"/>
          </p:nvPr>
        </p:nvSpPr>
        <p:spPr>
          <a:xfrm>
            <a:off x="4886958" y="1590675"/>
            <a:ext cx="3479802" cy="281114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40" name="Google Shape;14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3" name="Google Shape;143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4" name="Google Shape;14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7" name="Google Shape;14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" name="Google Shape;15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8" name="Google Shape;158;p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9" name="Google Shape;15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2" name="Google Shape;16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6" name="Google Shape;166;p3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7" name="Google Shape;167;p3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" name="Google Shape;16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1" name="Google Shape;171;p3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" name="Google Shape;17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5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3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theme" Target="../theme/theme4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30.xml"/><Relationship Id="rId9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500"/>
              <a:buFont typeface="Geo"/>
              <a:buNone/>
              <a:defRPr b="0" i="0" sz="3500" u="none" cap="none" strike="noStrike">
                <a:solidFill>
                  <a:srgbClr val="3F3F3F"/>
                </a:solidFill>
                <a:latin typeface="Geo"/>
                <a:ea typeface="Geo"/>
                <a:cs typeface="Geo"/>
                <a:sym typeface="Ge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822960" y="1581151"/>
            <a:ext cx="7543800" cy="28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23850" lvl="0" marL="457200" marR="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b="0" i="0" sz="15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7" name="Google Shape;57;p13"/>
          <p:cNvCxnSpPr/>
          <p:nvPr/>
        </p:nvCxnSpPr>
        <p:spPr>
          <a:xfrm>
            <a:off x="895149" y="1423035"/>
            <a:ext cx="74752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DD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500"/>
              <a:buFont typeface="Geo"/>
              <a:buNone/>
              <a:defRPr b="0" i="0" sz="3500" u="none" cap="none" strike="noStrike">
                <a:solidFill>
                  <a:srgbClr val="3F3F3F"/>
                </a:solidFill>
                <a:latin typeface="Geo"/>
                <a:ea typeface="Geo"/>
                <a:cs typeface="Geo"/>
                <a:sym typeface="Ge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822960" y="1581151"/>
            <a:ext cx="7543800" cy="28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23850" lvl="0" marL="457200" marR="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b="0" i="0" sz="15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895149" y="1423035"/>
            <a:ext cx="74752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DDDDF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/>
          <p:nvPr/>
        </p:nvSpPr>
        <p:spPr>
          <a:xfrm>
            <a:off x="0" y="1"/>
            <a:ext cx="9144001" cy="51434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5"/>
          <p:cNvSpPr txBox="1"/>
          <p:nvPr>
            <p:ph type="ctrTitle"/>
          </p:nvPr>
        </p:nvSpPr>
        <p:spPr>
          <a:xfrm>
            <a:off x="486697" y="479323"/>
            <a:ext cx="4689988" cy="276451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Arial"/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DESIGN THINKING</a:t>
            </a:r>
            <a:endParaRPr/>
          </a:p>
        </p:txBody>
      </p:sp>
      <p:sp>
        <p:nvSpPr>
          <p:cNvPr id="179" name="Google Shape;179;p35"/>
          <p:cNvSpPr txBox="1"/>
          <p:nvPr>
            <p:ph idx="1" type="subTitle"/>
          </p:nvPr>
        </p:nvSpPr>
        <p:spPr>
          <a:xfrm>
            <a:off x="474674" y="3504554"/>
            <a:ext cx="4702010" cy="76612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3D3DFF"/>
                </a:solidFill>
                <a:latin typeface="Arial"/>
                <a:ea typeface="Arial"/>
                <a:cs typeface="Arial"/>
                <a:sym typeface="Arial"/>
              </a:rPr>
              <a:t>PHASE 1: FRONTEND DEV PROJECT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3D3DFF"/>
                </a:solidFill>
                <a:latin typeface="Arial"/>
                <a:ea typeface="Arial"/>
                <a:cs typeface="Arial"/>
                <a:sym typeface="Arial"/>
              </a:rPr>
              <a:t>TECHBRIDGE COHORT 2022</a:t>
            </a:r>
            <a:endParaRPr/>
          </a:p>
        </p:txBody>
      </p:sp>
      <p:cxnSp>
        <p:nvCxnSpPr>
          <p:cNvPr id="180" name="Google Shape;180;p35"/>
          <p:cNvCxnSpPr/>
          <p:nvPr/>
        </p:nvCxnSpPr>
        <p:spPr>
          <a:xfrm>
            <a:off x="558134" y="3374194"/>
            <a:ext cx="422708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1" name="Google Shape;181;p35"/>
          <p:cNvPicPr preferRelativeResize="0"/>
          <p:nvPr/>
        </p:nvPicPr>
        <p:blipFill rotWithShape="1">
          <a:blip r:embed="rId3">
            <a:alphaModFix/>
          </a:blip>
          <a:srcRect b="0" l="0" r="24056" t="0"/>
          <a:stretch/>
        </p:blipFill>
        <p:spPr>
          <a:xfrm>
            <a:off x="5667515" y="1"/>
            <a:ext cx="347648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4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44"/>
          <p:cNvSpPr txBox="1"/>
          <p:nvPr>
            <p:ph idx="1" type="subTitle"/>
          </p:nvPr>
        </p:nvSpPr>
        <p:spPr>
          <a:xfrm>
            <a:off x="825038" y="3483864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480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5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45"/>
          <p:cNvSpPr txBox="1"/>
          <p:nvPr>
            <p:ph idx="1" type="subTitle"/>
          </p:nvPr>
        </p:nvSpPr>
        <p:spPr>
          <a:xfrm>
            <a:off x="825038" y="3483864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5" name="Google Shape;26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3200"/>
            <a:ext cx="9144001" cy="4894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46"/>
          <p:cNvSpPr txBox="1"/>
          <p:nvPr>
            <p:ph idx="1" type="subTitle"/>
          </p:nvPr>
        </p:nvSpPr>
        <p:spPr>
          <a:xfrm>
            <a:off x="825038" y="3483864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9144000" cy="482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7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7"/>
          <p:cNvSpPr txBox="1"/>
          <p:nvPr>
            <p:ph idx="1" type="subTitle"/>
          </p:nvPr>
        </p:nvSpPr>
        <p:spPr>
          <a:xfrm>
            <a:off x="825038" y="3483864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9" name="Google Shape;27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925"/>
            <a:ext cx="9143998" cy="478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8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5" name="Google Shape;285;p48"/>
          <p:cNvCxnSpPr/>
          <p:nvPr/>
        </p:nvCxnSpPr>
        <p:spPr>
          <a:xfrm>
            <a:off x="905743" y="3356056"/>
            <a:ext cx="74067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6" name="Google Shape;286;p48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48"/>
          <p:cNvSpPr txBox="1"/>
          <p:nvPr>
            <p:ph type="title"/>
          </p:nvPr>
        </p:nvSpPr>
        <p:spPr>
          <a:xfrm>
            <a:off x="486697" y="479323"/>
            <a:ext cx="46899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Prototype C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48"/>
          <p:cNvSpPr txBox="1"/>
          <p:nvPr>
            <p:ph idx="1" type="body"/>
          </p:nvPr>
        </p:nvSpPr>
        <p:spPr>
          <a:xfrm>
            <a:off x="474674" y="3504554"/>
            <a:ext cx="4701900" cy="7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rPr lang="en"/>
              <a:t>IT’S TIME TO CHANGE THE PACE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cxnSp>
        <p:nvCxnSpPr>
          <p:cNvPr id="289" name="Google Shape;289;p48"/>
          <p:cNvCxnSpPr/>
          <p:nvPr/>
        </p:nvCxnSpPr>
        <p:spPr>
          <a:xfrm>
            <a:off x="558134" y="3374194"/>
            <a:ext cx="42270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90" name="Google Shape;290;p48"/>
          <p:cNvPicPr preferRelativeResize="0"/>
          <p:nvPr/>
        </p:nvPicPr>
        <p:blipFill rotWithShape="1">
          <a:blip r:embed="rId3">
            <a:alphaModFix/>
          </a:blip>
          <a:srcRect b="0" l="27442" r="27442" t="0"/>
          <a:stretch/>
        </p:blipFill>
        <p:spPr>
          <a:xfrm>
            <a:off x="5667515" y="1"/>
            <a:ext cx="3476485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9"/>
          <p:cNvSpPr txBox="1"/>
          <p:nvPr>
            <p:ph type="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9"/>
          <p:cNvSpPr txBox="1"/>
          <p:nvPr>
            <p:ph idx="1" type="body"/>
          </p:nvPr>
        </p:nvSpPr>
        <p:spPr>
          <a:xfrm>
            <a:off x="822960" y="3497580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0400" y="0"/>
            <a:ext cx="94025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0"/>
          <p:cNvSpPr txBox="1"/>
          <p:nvPr>
            <p:ph type="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0"/>
          <p:cNvSpPr txBox="1"/>
          <p:nvPr>
            <p:ph idx="1" type="body"/>
          </p:nvPr>
        </p:nvSpPr>
        <p:spPr>
          <a:xfrm>
            <a:off x="822960" y="3497580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4" name="Google Shape;30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9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1"/>
          <p:cNvSpPr txBox="1"/>
          <p:nvPr>
            <p:ph type="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51"/>
          <p:cNvSpPr txBox="1"/>
          <p:nvPr>
            <p:ph idx="1" type="body"/>
          </p:nvPr>
        </p:nvSpPr>
        <p:spPr>
          <a:xfrm>
            <a:off x="822960" y="3497580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5407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2"/>
          <p:cNvSpPr txBox="1"/>
          <p:nvPr>
            <p:ph type="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52"/>
          <p:cNvSpPr txBox="1"/>
          <p:nvPr>
            <p:ph idx="1" type="body"/>
          </p:nvPr>
        </p:nvSpPr>
        <p:spPr>
          <a:xfrm>
            <a:off x="822960" y="3497580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8" name="Google Shape;31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4525" y="0"/>
            <a:ext cx="940487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3"/>
          <p:cNvSpPr txBox="1"/>
          <p:nvPr>
            <p:ph type="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53"/>
          <p:cNvSpPr txBox="1"/>
          <p:nvPr>
            <p:ph idx="1" type="body"/>
          </p:nvPr>
        </p:nvSpPr>
        <p:spPr>
          <a:xfrm>
            <a:off x="822960" y="3497580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5" name="Google Shape;32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4430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7" name="Google Shape;187;p36"/>
          <p:cNvCxnSpPr/>
          <p:nvPr/>
        </p:nvCxnSpPr>
        <p:spPr>
          <a:xfrm>
            <a:off x="905743" y="3356056"/>
            <a:ext cx="74067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8" name="Google Shape;188;p36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6"/>
          <p:cNvSpPr txBox="1"/>
          <p:nvPr>
            <p:ph type="title"/>
          </p:nvPr>
        </p:nvSpPr>
        <p:spPr>
          <a:xfrm>
            <a:off x="486697" y="479323"/>
            <a:ext cx="46899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Prototype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6"/>
          <p:cNvSpPr txBox="1"/>
          <p:nvPr>
            <p:ph idx="1" type="body"/>
          </p:nvPr>
        </p:nvSpPr>
        <p:spPr>
          <a:xfrm>
            <a:off x="474674" y="3504554"/>
            <a:ext cx="4701900" cy="7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rPr lang="en"/>
              <a:t>PLANNING IS CHEAP, EXECUTION IS EXPENSIVE</a:t>
            </a:r>
            <a:endParaRPr/>
          </a:p>
        </p:txBody>
      </p:sp>
      <p:cxnSp>
        <p:nvCxnSpPr>
          <p:cNvPr id="191" name="Google Shape;191;p36"/>
          <p:cNvCxnSpPr/>
          <p:nvPr/>
        </p:nvCxnSpPr>
        <p:spPr>
          <a:xfrm>
            <a:off x="558134" y="3374194"/>
            <a:ext cx="42270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3D black question marks with one yellow question mark" id="192" name="Google Shape;192;p36"/>
          <p:cNvPicPr preferRelativeResize="0"/>
          <p:nvPr/>
        </p:nvPicPr>
        <p:blipFill rotWithShape="1">
          <a:blip r:embed="rId3">
            <a:alphaModFix/>
          </a:blip>
          <a:srcRect b="0" l="49098" r="26231" t="0"/>
          <a:stretch/>
        </p:blipFill>
        <p:spPr>
          <a:xfrm>
            <a:off x="5667515" y="1"/>
            <a:ext cx="347648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4"/>
          <p:cNvSpPr txBox="1"/>
          <p:nvPr>
            <p:ph type="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54"/>
          <p:cNvSpPr txBox="1"/>
          <p:nvPr>
            <p:ph idx="1" type="body"/>
          </p:nvPr>
        </p:nvSpPr>
        <p:spPr>
          <a:xfrm>
            <a:off x="822960" y="3497580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2" name="Google Shape;33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3925"/>
            <a:ext cx="9234551" cy="518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/>
          <p:nvPr/>
        </p:nvSpPr>
        <p:spPr>
          <a:xfrm>
            <a:off x="2286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7"/>
          <p:cNvSpPr/>
          <p:nvPr/>
        </p:nvSpPr>
        <p:spPr>
          <a:xfrm>
            <a:off x="344043" y="342900"/>
            <a:ext cx="8455914" cy="4457700"/>
          </a:xfrm>
          <a:prstGeom prst="rect">
            <a:avLst/>
          </a:prstGeom>
          <a:gradFill>
            <a:gsLst>
              <a:gs pos="0">
                <a:srgbClr val="FC9364"/>
              </a:gs>
              <a:gs pos="60000">
                <a:srgbClr val="BD5985"/>
              </a:gs>
              <a:gs pos="100000">
                <a:srgbClr val="023056"/>
              </a:gs>
            </a:gsLst>
            <a:lin ang="8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7"/>
          <p:cNvSpPr txBox="1"/>
          <p:nvPr>
            <p:ph type="title"/>
          </p:nvPr>
        </p:nvSpPr>
        <p:spPr>
          <a:xfrm>
            <a:off x="644062" y="722998"/>
            <a:ext cx="2840593" cy="370377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Prototype</a:t>
            </a:r>
            <a:endParaRPr/>
          </a:p>
        </p:txBody>
      </p:sp>
      <p:cxnSp>
        <p:nvCxnSpPr>
          <p:cNvPr id="200" name="Google Shape;200;p37"/>
          <p:cNvCxnSpPr/>
          <p:nvPr/>
        </p:nvCxnSpPr>
        <p:spPr>
          <a:xfrm>
            <a:off x="3728981" y="1543049"/>
            <a:ext cx="0" cy="2057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1" name="Google Shape;201;p37"/>
          <p:cNvSpPr txBox="1"/>
          <p:nvPr>
            <p:ph idx="1" type="body"/>
          </p:nvPr>
        </p:nvSpPr>
        <p:spPr>
          <a:xfrm>
            <a:off x="3976349" y="722630"/>
            <a:ext cx="4476136" cy="370413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0" wrap="square" tIns="34275">
            <a:normAutofit/>
          </a:bodyPr>
          <a:lstStyle/>
          <a:p>
            <a:pPr indent="-95250" lvl="0" marL="635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Char char=" "/>
            </a:pPr>
            <a:r>
              <a:rPr lang="en">
                <a:solidFill>
                  <a:schemeClr val="lt2"/>
                </a:solidFill>
              </a:rPr>
              <a:t>A website prototype can be any mock-up or demo of what a website will look like when it goes live. It can be anything from a paper sketch to a clickable HTML prototype. However, typically when people talk about a prototype, they are referring to an interactive prototype of some kind that allows users to navigate from page to page and use functionality such as drop-down menus.</a:t>
            </a:r>
            <a:endParaRPr/>
          </a:p>
          <a:p>
            <a:pPr indent="0" lvl="0" marL="635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5250" lvl="0" marL="635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Char char=" "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Ref</a:t>
            </a:r>
            <a:r>
              <a:rPr lang="e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https://www.experienceux.co.uk/faqs/what-is-a-website-prototype</a:t>
            </a:r>
            <a:r>
              <a:rPr b="1" lang="en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b="1"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7"/>
          <p:cNvSpPr/>
          <p:nvPr/>
        </p:nvSpPr>
        <p:spPr>
          <a:xfrm>
            <a:off x="846508" y="1924050"/>
            <a:ext cx="2449142" cy="1209675"/>
          </a:xfrm>
          <a:prstGeom prst="rect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7"/>
          <p:cNvSpPr/>
          <p:nvPr/>
        </p:nvSpPr>
        <p:spPr>
          <a:xfrm>
            <a:off x="344043" y="2362199"/>
            <a:ext cx="2846832" cy="2438401"/>
          </a:xfrm>
          <a:custGeom>
            <a:rect b="b" l="l" r="r" t="t"/>
            <a:pathLst>
              <a:path extrusionOk="0" h="3251201" w="3795776">
                <a:moveTo>
                  <a:pt x="12700" y="0"/>
                </a:moveTo>
                <a:lnTo>
                  <a:pt x="735076" y="2628900"/>
                </a:lnTo>
                <a:lnTo>
                  <a:pt x="3795776" y="3238501"/>
                </a:lnTo>
                <a:lnTo>
                  <a:pt x="0" y="3251201"/>
                </a:lnTo>
                <a:cubicBezTo>
                  <a:pt x="4233" y="2167467"/>
                  <a:pt x="8467" y="1083734"/>
                  <a:pt x="12700" y="0"/>
                </a:cubicBezTo>
                <a:close/>
              </a:path>
            </a:pathLst>
          </a:custGeom>
          <a:solidFill>
            <a:schemeClr val="accent1"/>
          </a:solidFill>
          <a:ln cap="rnd" cmpd="sng" w="9525">
            <a:solidFill>
              <a:srgbClr val="A96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7"/>
          <p:cNvSpPr/>
          <p:nvPr/>
        </p:nvSpPr>
        <p:spPr>
          <a:xfrm rot="10800000">
            <a:off x="5953125" y="342900"/>
            <a:ext cx="2846832" cy="2438401"/>
          </a:xfrm>
          <a:custGeom>
            <a:rect b="b" l="l" r="r" t="t"/>
            <a:pathLst>
              <a:path extrusionOk="0" h="3251201" w="3795776">
                <a:moveTo>
                  <a:pt x="12700" y="0"/>
                </a:moveTo>
                <a:lnTo>
                  <a:pt x="735076" y="2628900"/>
                </a:lnTo>
                <a:lnTo>
                  <a:pt x="3795776" y="3238501"/>
                </a:lnTo>
                <a:lnTo>
                  <a:pt x="0" y="3251201"/>
                </a:lnTo>
                <a:cubicBezTo>
                  <a:pt x="4233" y="2167467"/>
                  <a:pt x="8467" y="1083734"/>
                  <a:pt x="12700" y="0"/>
                </a:cubicBezTo>
                <a:close/>
              </a:path>
            </a:pathLst>
          </a:custGeom>
          <a:solidFill>
            <a:srgbClr val="3F3D65"/>
          </a:solidFill>
          <a:ln cap="rnd" cmpd="sng" w="9525">
            <a:solidFill>
              <a:srgbClr val="A96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7"/>
          <p:cNvSpPr/>
          <p:nvPr/>
        </p:nvSpPr>
        <p:spPr>
          <a:xfrm rot="2831866">
            <a:off x="8277225" y="379730"/>
            <a:ext cx="397245" cy="428625"/>
          </a:xfrm>
          <a:prstGeom prst="flowChartExtra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8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1" name="Google Shape;211;p38"/>
          <p:cNvCxnSpPr/>
          <p:nvPr/>
        </p:nvCxnSpPr>
        <p:spPr>
          <a:xfrm>
            <a:off x="905743" y="3356056"/>
            <a:ext cx="740664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2" name="Google Shape;212;p38"/>
          <p:cNvSpPr/>
          <p:nvPr/>
        </p:nvSpPr>
        <p:spPr>
          <a:xfrm>
            <a:off x="0" y="1"/>
            <a:ext cx="9144001" cy="51434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8"/>
          <p:cNvSpPr txBox="1"/>
          <p:nvPr>
            <p:ph type="title"/>
          </p:nvPr>
        </p:nvSpPr>
        <p:spPr>
          <a:xfrm>
            <a:off x="486697" y="479323"/>
            <a:ext cx="4689988" cy="276451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Prototype A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8"/>
          <p:cNvSpPr txBox="1"/>
          <p:nvPr>
            <p:ph idx="1" type="body"/>
          </p:nvPr>
        </p:nvSpPr>
        <p:spPr>
          <a:xfrm>
            <a:off x="474674" y="3504554"/>
            <a:ext cx="4702010" cy="76612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rPr lang="en"/>
              <a:t>WHAT CAN WE DO TO IMPROVE.</a:t>
            </a:r>
            <a:endParaRPr/>
          </a:p>
        </p:txBody>
      </p:sp>
      <p:cxnSp>
        <p:nvCxnSpPr>
          <p:cNvPr id="215" name="Google Shape;215;p38"/>
          <p:cNvCxnSpPr/>
          <p:nvPr/>
        </p:nvCxnSpPr>
        <p:spPr>
          <a:xfrm>
            <a:off x="558134" y="3374194"/>
            <a:ext cx="422708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16" name="Google Shape;216;p38"/>
          <p:cNvPicPr preferRelativeResize="0"/>
          <p:nvPr/>
        </p:nvPicPr>
        <p:blipFill rotWithShape="1">
          <a:blip r:embed="rId3">
            <a:alphaModFix/>
          </a:blip>
          <a:srcRect b="670" l="0" r="0" t="661"/>
          <a:stretch/>
        </p:blipFill>
        <p:spPr>
          <a:xfrm>
            <a:off x="5667515" y="1"/>
            <a:ext cx="347648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text&#10;&#10;Description automatically generated" id="221" name="Google Shape;22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21010"/>
            <a:ext cx="9144000" cy="470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agram&#10;&#10;Description automatically generated" id="226" name="Google Shape;22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 of polygonal shape" id="231" name="Google Shape;231;p41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Prototype phase B</a:t>
            </a:r>
            <a:endParaRPr/>
          </a:p>
        </p:txBody>
      </p:sp>
      <p:sp>
        <p:nvSpPr>
          <p:cNvPr id="233" name="Google Shape;233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>
                <a:solidFill>
                  <a:schemeClr val="dk1"/>
                </a:solidFill>
              </a:rPr>
              <a:t>It is time to now implement the Html pages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>
                <a:solidFill>
                  <a:schemeClr val="dk1"/>
                </a:solidFill>
              </a:rPr>
              <a:t>Focusing on what can be accomplished in html.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>
                <a:solidFill>
                  <a:schemeClr val="dk1"/>
                </a:solidFill>
              </a:rPr>
              <a:t>Prototype should accomplish some of what needs to be achieved.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2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Google Shape;239;p42"/>
          <p:cNvCxnSpPr/>
          <p:nvPr/>
        </p:nvCxnSpPr>
        <p:spPr>
          <a:xfrm>
            <a:off x="905743" y="3356056"/>
            <a:ext cx="74067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0" name="Google Shape;240;p42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42"/>
          <p:cNvSpPr txBox="1"/>
          <p:nvPr>
            <p:ph type="title"/>
          </p:nvPr>
        </p:nvSpPr>
        <p:spPr>
          <a:xfrm>
            <a:off x="486697" y="479323"/>
            <a:ext cx="46899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Prototype B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2"/>
          <p:cNvSpPr txBox="1"/>
          <p:nvPr>
            <p:ph idx="1" type="body"/>
          </p:nvPr>
        </p:nvSpPr>
        <p:spPr>
          <a:xfrm>
            <a:off x="474674" y="3504554"/>
            <a:ext cx="4701900" cy="7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rPr lang="en"/>
              <a:t>PLANNING IS CHEAP, EXECUTION IS EXPENSIVE</a:t>
            </a:r>
            <a:endParaRPr/>
          </a:p>
        </p:txBody>
      </p:sp>
      <p:cxnSp>
        <p:nvCxnSpPr>
          <p:cNvPr id="243" name="Google Shape;243;p42"/>
          <p:cNvCxnSpPr/>
          <p:nvPr/>
        </p:nvCxnSpPr>
        <p:spPr>
          <a:xfrm>
            <a:off x="558134" y="3374194"/>
            <a:ext cx="42270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44" name="Google Shape;244;p42"/>
          <p:cNvPicPr preferRelativeResize="0"/>
          <p:nvPr/>
        </p:nvPicPr>
        <p:blipFill rotWithShape="1">
          <a:blip r:embed="rId3">
            <a:alphaModFix/>
          </a:blip>
          <a:srcRect b="661" l="0" r="0" t="661"/>
          <a:stretch/>
        </p:blipFill>
        <p:spPr>
          <a:xfrm>
            <a:off x="5667515" y="1"/>
            <a:ext cx="347648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3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43"/>
          <p:cNvSpPr txBox="1"/>
          <p:nvPr>
            <p:ph idx="1" type="subTitle"/>
          </p:nvPr>
        </p:nvSpPr>
        <p:spPr>
          <a:xfrm>
            <a:off x="825038" y="3483864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1" name="Google Shape;25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9563"/>
            <a:ext cx="9144000" cy="452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etrospectVTI">
  <a:themeElements>
    <a:clrScheme name="Custom 40">
      <a:dk1>
        <a:srgbClr val="000000"/>
      </a:dk1>
      <a:lt1>
        <a:srgbClr val="FFFFFF"/>
      </a:lt1>
      <a:dk2>
        <a:srgbClr val="545D57"/>
      </a:dk2>
      <a:lt2>
        <a:srgbClr val="EBEBE8"/>
      </a:lt2>
      <a:accent1>
        <a:srgbClr val="579858"/>
      </a:accent1>
      <a:accent2>
        <a:srgbClr val="ED583E"/>
      </a:accent2>
      <a:accent3>
        <a:srgbClr val="D3BA59"/>
      </a:accent3>
      <a:accent4>
        <a:srgbClr val="4C94AC"/>
      </a:accent4>
      <a:accent5>
        <a:srgbClr val="A09E84"/>
      </a:accent5>
      <a:accent6>
        <a:srgbClr val="FC7D4A"/>
      </a:accent6>
      <a:hlink>
        <a:srgbClr val="04A2DA"/>
      </a:hlink>
      <a:folHlink>
        <a:srgbClr val="808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